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56" r:id="rId3"/>
    <p:sldId id="257" r:id="rId4"/>
    <p:sldId id="258" r:id="rId5"/>
    <p:sldId id="261" r:id="rId6"/>
    <p:sldId id="260"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8" y="-101"/>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11"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12"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5542101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blank" preserve="1">
  <p:cSld name="Ending Page">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5"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6"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pic>
        <p:nvPicPr>
          <p:cNvPr id="7" name="Picture 6" descr="01_symbol_statement_color.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488281" y="2170906"/>
            <a:ext cx="6167438" cy="251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96183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49274"/>
            <a:ext cx="8229600" cy="868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8"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9"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2018750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7"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8"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4151608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49274"/>
            <a:ext cx="8229600" cy="868363"/>
          </a:xfrm>
          <a:prstGeom prst="rect">
            <a:avLst/>
          </a:prstGeo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8"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9"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46576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49274"/>
            <a:ext cx="8229600" cy="868363"/>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10"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11"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37616224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549274"/>
            <a:ext cx="8229600" cy="868363"/>
          </a:xfrm>
          <a:prstGeom prst="rect">
            <a:avLst/>
          </a:prstGeom>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6"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7"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28796093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5"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6"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1639060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549274"/>
            <a:ext cx="3008313" cy="885825"/>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549275"/>
            <a:ext cx="5111750" cy="5576888"/>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8"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9"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3996150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lvl1pPr algn="r">
              <a:defRPr/>
            </a:lvl1pPr>
          </a:lstStyle>
          <a:p>
            <a:fld id="{970C6338-A2BD-4582-A45E-547F02607ABE}" type="slidenum">
              <a:rPr lang="en-US" smtClean="0"/>
              <a:t>‹#›</a:t>
            </a:fld>
            <a:endParaRPr lang="en-US"/>
          </a:p>
        </p:txBody>
      </p:sp>
      <p:sp>
        <p:nvSpPr>
          <p:cNvPr id="8" name="Text Box 2"/>
          <p:cNvSpPr txBox="1">
            <a:spLocks noChangeArrowheads="1"/>
          </p:cNvSpPr>
          <p:nvPr/>
        </p:nvSpPr>
        <p:spPr bwMode="auto">
          <a:xfrm>
            <a:off x="0" y="0"/>
            <a:ext cx="9144000" cy="549275"/>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9" name="Picture 3" descr="01_b_symbol_rever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525"/>
            <a:ext cx="17399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7"/>
          <p:cNvSpPr txBox="1">
            <a:spLocks noChangeArrowheads="1"/>
          </p:cNvSpPr>
          <p:nvPr/>
        </p:nvSpPr>
        <p:spPr bwMode="auto">
          <a:xfrm>
            <a:off x="6934200" y="76200"/>
            <a:ext cx="2362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dirty="0">
                <a:solidFill>
                  <a:schemeClr val="bg1"/>
                </a:solidFill>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624298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5" descr="magic"/>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0" y="0"/>
            <a:ext cx="127000" cy="12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solidFill>
                  <a:srgbClr val="000000"/>
                </a:solidFill>
                <a:miter lim="800000"/>
                <a:headEnd type="none" w="sm" len="sm"/>
                <a:tailEnd/>
              </a14:hiddenLine>
            </a:ext>
          </a:extLst>
        </p:spPr>
      </p:pic>
      <p:sp>
        <p:nvSpPr>
          <p:cNvPr id="8" name="Text Box 2"/>
          <p:cNvSpPr txBox="1">
            <a:spLocks noChangeArrowheads="1"/>
          </p:cNvSpPr>
          <p:nvPr/>
        </p:nvSpPr>
        <p:spPr bwMode="auto">
          <a:xfrm>
            <a:off x="0" y="0"/>
            <a:ext cx="9144000" cy="762000"/>
          </a:xfrm>
          <a:prstGeom prst="rect">
            <a:avLst/>
          </a:prstGeom>
          <a:solidFill>
            <a:srgbClr val="000010"/>
          </a:solidFill>
          <a:ln>
            <a:noFill/>
          </a:ln>
          <a:extLst>
            <a:ext uri="{91240B29-F687-4F45-9708-019B960494DF}">
              <a14:hiddenLine xmlns:a14="http://schemas.microsoft.com/office/drawing/2010/main" w="25400">
                <a:solidFill>
                  <a:srgbClr val="000000"/>
                </a:solidFill>
                <a:miter lim="800000"/>
                <a:headEnd type="none" w="sm" len="sm"/>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en-US" sz="2400">
              <a:latin typeface="Times New Roman" pitchFamily="18" charset="0"/>
            </a:endParaRPr>
          </a:p>
        </p:txBody>
      </p:sp>
      <p:pic>
        <p:nvPicPr>
          <p:cNvPr id="9" name="Picture 3" descr="01_b_symbol_revers"/>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6200" y="9525"/>
            <a:ext cx="24384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14_b_statement_revers"/>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218238" y="274638"/>
            <a:ext cx="27781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TextBox 7"/>
          <p:cNvSpPr txBox="1">
            <a:spLocks noChangeArrowheads="1"/>
          </p:cNvSpPr>
          <p:nvPr/>
        </p:nvSpPr>
        <p:spPr bwMode="auto">
          <a:xfrm>
            <a:off x="0" y="1143000"/>
            <a:ext cx="91440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sz="3200" b="1" dirty="0">
                <a:latin typeface="Times New Roman" pitchFamily="18" charset="0"/>
                <a:cs typeface="Times New Roman" pitchFamily="18" charset="0"/>
              </a:rPr>
              <a:t>KYOCERA Industrial Ceramics Corporation</a:t>
            </a:r>
          </a:p>
          <a:p>
            <a:pPr algn="ctr" eaLnBrk="1" hangingPunct="1"/>
            <a:r>
              <a:rPr lang="en-US" sz="3200" b="1" dirty="0">
                <a:latin typeface="Times New Roman" pitchFamily="18" charset="0"/>
                <a:cs typeface="Times New Roman" pitchFamily="18" charset="0"/>
              </a:rPr>
              <a:t>Display Division</a:t>
            </a:r>
          </a:p>
        </p:txBody>
      </p:sp>
    </p:spTree>
    <p:extLst>
      <p:ext uri="{BB962C8B-B14F-4D97-AF65-F5344CB8AC3E}">
        <p14:creationId xmlns:p14="http://schemas.microsoft.com/office/powerpoint/2010/main" val="19522831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LED Driving Basics</a:t>
            </a:r>
            <a:br>
              <a:rPr lang="en-US" dirty="0" smtClean="0"/>
            </a:br>
            <a:r>
              <a:rPr lang="en-US" dirty="0" smtClean="0"/>
              <a:t>(for non-CCC type displays)</a:t>
            </a:r>
            <a:endParaRPr lang="en-US" dirty="0"/>
          </a:p>
        </p:txBody>
      </p:sp>
      <p:sp>
        <p:nvSpPr>
          <p:cNvPr id="6" name="Subtitle 5"/>
          <p:cNvSpPr>
            <a:spLocks noGrp="1"/>
          </p:cNvSpPr>
          <p:nvPr>
            <p:ph type="subTitle" idx="1"/>
          </p:nvPr>
        </p:nvSpPr>
        <p:spPr/>
        <p:txBody>
          <a:bodyPr/>
          <a:lstStyle/>
          <a:p>
            <a:r>
              <a:rPr lang="en-US" dirty="0" smtClean="0"/>
              <a:t>By John Khalaf</a:t>
            </a:r>
          </a:p>
          <a:p>
            <a:r>
              <a:rPr lang="en-US" dirty="0" smtClean="0"/>
              <a:t>5-12-2016</a:t>
            </a:r>
            <a:endParaRPr lang="en-US" dirty="0"/>
          </a:p>
        </p:txBody>
      </p:sp>
    </p:spTree>
    <p:extLst>
      <p:ext uri="{BB962C8B-B14F-4D97-AF65-F5344CB8AC3E}">
        <p14:creationId xmlns:p14="http://schemas.microsoft.com/office/powerpoint/2010/main" val="3110271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0325" y="1447800"/>
            <a:ext cx="6483350" cy="307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42900" y="533400"/>
            <a:ext cx="8458200" cy="369332"/>
          </a:xfrm>
          <a:prstGeom prst="rect">
            <a:avLst/>
          </a:prstGeom>
          <a:noFill/>
        </p:spPr>
        <p:txBody>
          <a:bodyPr wrap="square" rtlCol="0">
            <a:spAutoFit/>
          </a:bodyPr>
          <a:lstStyle/>
          <a:p>
            <a:pPr algn="ctr"/>
            <a:r>
              <a:rPr lang="en-US" b="1" dirty="0"/>
              <a:t>E</a:t>
            </a:r>
            <a:r>
              <a:rPr lang="en-US" b="1" dirty="0" smtClean="0"/>
              <a:t>ffects to LCD backlight Chromaticity based on temperature and current variations </a:t>
            </a:r>
            <a:endParaRPr lang="en-US" b="1" dirty="0"/>
          </a:p>
        </p:txBody>
      </p:sp>
      <p:sp>
        <p:nvSpPr>
          <p:cNvPr id="5" name="TextBox 4"/>
          <p:cNvSpPr txBox="1"/>
          <p:nvPr/>
        </p:nvSpPr>
        <p:spPr>
          <a:xfrm>
            <a:off x="1798320" y="4521200"/>
            <a:ext cx="2743200" cy="1477328"/>
          </a:xfrm>
          <a:prstGeom prst="rect">
            <a:avLst/>
          </a:prstGeom>
          <a:noFill/>
        </p:spPr>
        <p:txBody>
          <a:bodyPr wrap="square" rtlCol="0">
            <a:spAutoFit/>
          </a:bodyPr>
          <a:lstStyle/>
          <a:p>
            <a:r>
              <a:rPr lang="en-US" dirty="0" smtClean="0"/>
              <a:t>The less current through the LED, the more “yellow” the output light.  The more current, the more “blue” the output light.</a:t>
            </a:r>
            <a:endParaRPr lang="en-US" dirty="0"/>
          </a:p>
        </p:txBody>
      </p:sp>
      <p:sp>
        <p:nvSpPr>
          <p:cNvPr id="7" name="TextBox 6"/>
          <p:cNvSpPr txBox="1"/>
          <p:nvPr/>
        </p:nvSpPr>
        <p:spPr>
          <a:xfrm>
            <a:off x="5050323" y="4521200"/>
            <a:ext cx="2743200" cy="1477328"/>
          </a:xfrm>
          <a:prstGeom prst="rect">
            <a:avLst/>
          </a:prstGeom>
          <a:noFill/>
        </p:spPr>
        <p:txBody>
          <a:bodyPr wrap="square" rtlCol="0">
            <a:spAutoFit/>
          </a:bodyPr>
          <a:lstStyle/>
          <a:p>
            <a:r>
              <a:rPr lang="en-US" dirty="0" smtClean="0"/>
              <a:t>The colder the LED, the more “yellow” the output light.  The hotter the LED, the more “blue” the output light.</a:t>
            </a:r>
          </a:p>
        </p:txBody>
      </p:sp>
    </p:spTree>
    <p:extLst>
      <p:ext uri="{BB962C8B-B14F-4D97-AF65-F5344CB8AC3E}">
        <p14:creationId xmlns:p14="http://schemas.microsoft.com/office/powerpoint/2010/main" val="960260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3" name="Group 152"/>
          <p:cNvGrpSpPr/>
          <p:nvPr/>
        </p:nvGrpSpPr>
        <p:grpSpPr>
          <a:xfrm>
            <a:off x="2314945" y="1797566"/>
            <a:ext cx="5430520" cy="2667000"/>
            <a:chOff x="1871790" y="1790700"/>
            <a:chExt cx="5430520" cy="2667000"/>
          </a:xfrm>
        </p:grpSpPr>
        <p:cxnSp>
          <p:nvCxnSpPr>
            <p:cNvPr id="11" name="Straight Connector 10"/>
            <p:cNvCxnSpPr/>
            <p:nvPr/>
          </p:nvCxnSpPr>
          <p:spPr>
            <a:xfrm>
              <a:off x="1871790" y="24765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2328990" y="17907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328990" y="17907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2786190" y="17907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2786190" y="24765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3243390" y="17907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243390" y="17907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3700590" y="17907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3700590" y="24765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V="1">
              <a:off x="4159050" y="17907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4159050" y="17907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4616250" y="17907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616250" y="24765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5073450" y="17907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5073450" y="17907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5530650" y="17907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5530650" y="24765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flipV="1">
              <a:off x="2323910" y="274066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2323910" y="2740660"/>
              <a:ext cx="24249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2566407" y="274066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a:off x="2561327" y="3426460"/>
              <a:ext cx="68206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p:nvCxnSpPr>
          <p:spPr>
            <a:xfrm flipV="1">
              <a:off x="3243390" y="274066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3239653" y="2743200"/>
              <a:ext cx="24249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3482150" y="27432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3477070" y="3429000"/>
              <a:ext cx="68206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p:nvCxnSpPr>
          <p:spPr>
            <a:xfrm flipV="1">
              <a:off x="4159133" y="27432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4148890" y="2743200"/>
              <a:ext cx="24249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4391387" y="27432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a:off x="4386307" y="3429000"/>
              <a:ext cx="68206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p:nvCxnSpPr>
          <p:spPr>
            <a:xfrm flipV="1">
              <a:off x="5068370" y="27432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5064633" y="2745740"/>
              <a:ext cx="242497"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5307130" y="274574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5302050" y="3431540"/>
              <a:ext cx="682063" cy="0"/>
            </a:xfrm>
            <a:prstGeom prst="line">
              <a:avLst/>
            </a:prstGeom>
          </p:spPr>
          <p:style>
            <a:lnRef idx="1">
              <a:schemeClr val="accent1"/>
            </a:lnRef>
            <a:fillRef idx="0">
              <a:schemeClr val="accent1"/>
            </a:fillRef>
            <a:effectRef idx="0">
              <a:schemeClr val="accent1"/>
            </a:effectRef>
            <a:fontRef idx="minor">
              <a:schemeClr val="tx1"/>
            </a:fontRef>
          </p:style>
        </p:cxnSp>
        <p:sp>
          <p:nvSpPr>
            <p:cNvPr id="114" name="TextBox 113"/>
            <p:cNvSpPr txBox="1"/>
            <p:nvPr/>
          </p:nvSpPr>
          <p:spPr>
            <a:xfrm>
              <a:off x="6138990" y="1948934"/>
              <a:ext cx="1143000" cy="369332"/>
            </a:xfrm>
            <a:prstGeom prst="rect">
              <a:avLst/>
            </a:prstGeom>
            <a:noFill/>
          </p:spPr>
          <p:txBody>
            <a:bodyPr wrap="square" rtlCol="0">
              <a:spAutoFit/>
            </a:bodyPr>
            <a:lstStyle/>
            <a:p>
              <a:r>
                <a:rPr lang="en-US" dirty="0" smtClean="0"/>
                <a:t>50% duty</a:t>
              </a:r>
              <a:endParaRPr lang="en-US" dirty="0"/>
            </a:p>
          </p:txBody>
        </p:sp>
        <p:sp>
          <p:nvSpPr>
            <p:cNvPr id="115" name="TextBox 114"/>
            <p:cNvSpPr txBox="1"/>
            <p:nvPr/>
          </p:nvSpPr>
          <p:spPr>
            <a:xfrm>
              <a:off x="6159310" y="2898894"/>
              <a:ext cx="1143000" cy="369332"/>
            </a:xfrm>
            <a:prstGeom prst="rect">
              <a:avLst/>
            </a:prstGeom>
            <a:noFill/>
          </p:spPr>
          <p:txBody>
            <a:bodyPr wrap="square" rtlCol="0">
              <a:spAutoFit/>
            </a:bodyPr>
            <a:lstStyle/>
            <a:p>
              <a:r>
                <a:rPr lang="en-US" dirty="0" smtClean="0"/>
                <a:t>25% duty</a:t>
              </a:r>
              <a:endParaRPr lang="en-US" dirty="0"/>
            </a:p>
          </p:txBody>
        </p:sp>
        <p:cxnSp>
          <p:nvCxnSpPr>
            <p:cNvPr id="116" name="Straight Connector 115"/>
            <p:cNvCxnSpPr/>
            <p:nvPr/>
          </p:nvCxnSpPr>
          <p:spPr>
            <a:xfrm>
              <a:off x="1871790" y="342646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flipV="1">
              <a:off x="2323910" y="37719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2323910" y="3771900"/>
              <a:ext cx="121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2445158" y="37719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a:off x="2445158" y="4457700"/>
              <a:ext cx="798232" cy="0"/>
            </a:xfrm>
            <a:prstGeom prst="line">
              <a:avLst/>
            </a:prstGeom>
          </p:spPr>
          <p:style>
            <a:lnRef idx="1">
              <a:schemeClr val="accent1"/>
            </a:lnRef>
            <a:fillRef idx="0">
              <a:schemeClr val="accent1"/>
            </a:fillRef>
            <a:effectRef idx="0">
              <a:schemeClr val="accent1"/>
            </a:effectRef>
            <a:fontRef idx="minor">
              <a:schemeClr val="tx1"/>
            </a:fontRef>
          </p:style>
        </p:cxnSp>
        <p:sp>
          <p:nvSpPr>
            <p:cNvPr id="134" name="TextBox 133"/>
            <p:cNvSpPr txBox="1"/>
            <p:nvPr/>
          </p:nvSpPr>
          <p:spPr>
            <a:xfrm>
              <a:off x="6159310" y="3930134"/>
              <a:ext cx="1143000" cy="369332"/>
            </a:xfrm>
            <a:prstGeom prst="rect">
              <a:avLst/>
            </a:prstGeom>
            <a:noFill/>
          </p:spPr>
          <p:txBody>
            <a:bodyPr wrap="square" rtlCol="0">
              <a:spAutoFit/>
            </a:bodyPr>
            <a:lstStyle/>
            <a:p>
              <a:r>
                <a:rPr lang="en-US" dirty="0" smtClean="0"/>
                <a:t>10% duty</a:t>
              </a:r>
              <a:endParaRPr lang="en-US" dirty="0"/>
            </a:p>
          </p:txBody>
        </p:sp>
        <p:cxnSp>
          <p:nvCxnSpPr>
            <p:cNvPr id="135" name="Straight Connector 134"/>
            <p:cNvCxnSpPr/>
            <p:nvPr/>
          </p:nvCxnSpPr>
          <p:spPr>
            <a:xfrm>
              <a:off x="1871790" y="4457700"/>
              <a:ext cx="4572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flipV="1">
              <a:off x="3239653" y="37719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3239653" y="3771900"/>
              <a:ext cx="121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p:nvCxnSpPr>
          <p:spPr>
            <a:xfrm>
              <a:off x="3360901" y="37719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3360901" y="4457700"/>
              <a:ext cx="7982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flipV="1">
              <a:off x="4162870" y="37719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p:nvCxnSpPr>
          <p:spPr>
            <a:xfrm>
              <a:off x="4162870" y="3771900"/>
              <a:ext cx="121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p:nvCxnSpPr>
          <p:spPr>
            <a:xfrm>
              <a:off x="4284118" y="37719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a:off x="4284118" y="4457700"/>
              <a:ext cx="79823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flipV="1">
              <a:off x="5082350" y="37719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p:nvCxnSpPr>
          <p:spPr>
            <a:xfrm>
              <a:off x="5082350" y="3771900"/>
              <a:ext cx="121248"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a:xfrm>
              <a:off x="5203598" y="3771900"/>
              <a:ext cx="0" cy="685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p:nvCxnSpPr>
          <p:spPr>
            <a:xfrm>
              <a:off x="5203598" y="4457700"/>
              <a:ext cx="798232"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51" name="TextBox 150"/>
          <p:cNvSpPr txBox="1"/>
          <p:nvPr/>
        </p:nvSpPr>
        <p:spPr>
          <a:xfrm>
            <a:off x="1025148" y="533400"/>
            <a:ext cx="6998645" cy="646331"/>
          </a:xfrm>
          <a:prstGeom prst="rect">
            <a:avLst/>
          </a:prstGeom>
          <a:noFill/>
        </p:spPr>
        <p:txBody>
          <a:bodyPr wrap="square" rtlCol="0">
            <a:spAutoFit/>
          </a:bodyPr>
          <a:lstStyle/>
          <a:p>
            <a:r>
              <a:rPr lang="en-US" b="1" dirty="0" smtClean="0"/>
              <a:t>Drive the LED’s with a square wave at the rated LED typical current.*</a:t>
            </a:r>
          </a:p>
          <a:p>
            <a:r>
              <a:rPr lang="en-US" b="1" dirty="0" smtClean="0"/>
              <a:t>Adjust the PWM signal (duty cycle on-time) to vary backlight intensity.</a:t>
            </a:r>
            <a:endParaRPr lang="en-US" b="1" dirty="0"/>
          </a:p>
        </p:txBody>
      </p:sp>
      <p:sp>
        <p:nvSpPr>
          <p:cNvPr id="152" name="TextBox 151"/>
          <p:cNvSpPr txBox="1"/>
          <p:nvPr/>
        </p:nvSpPr>
        <p:spPr>
          <a:xfrm>
            <a:off x="762000" y="5181600"/>
            <a:ext cx="7924800" cy="1477328"/>
          </a:xfrm>
          <a:prstGeom prst="rect">
            <a:avLst/>
          </a:prstGeom>
          <a:noFill/>
        </p:spPr>
        <p:txBody>
          <a:bodyPr wrap="square" rtlCol="0">
            <a:spAutoFit/>
          </a:bodyPr>
          <a:lstStyle/>
          <a:p>
            <a:r>
              <a:rPr lang="en-US" dirty="0" smtClean="0"/>
              <a:t>*For </a:t>
            </a:r>
            <a:r>
              <a:rPr lang="en-US" dirty="0"/>
              <a:t>direct drive LED strings (non-CCC type</a:t>
            </a:r>
            <a:r>
              <a:rPr lang="en-US" dirty="0" smtClean="0"/>
              <a:t>).</a:t>
            </a:r>
          </a:p>
          <a:p>
            <a:endParaRPr lang="en-US" dirty="0"/>
          </a:p>
          <a:p>
            <a:r>
              <a:rPr lang="en-US" b="1" dirty="0" smtClean="0"/>
              <a:t>For best performance, it is suggested to maintain constant current through the LED strings and vary only the width of the pulses.  (Varying the current will affect the color temperature of the LED light output.)  See previous slide.</a:t>
            </a:r>
            <a:endParaRPr lang="en-US" b="1" dirty="0"/>
          </a:p>
        </p:txBody>
      </p:sp>
      <p:grpSp>
        <p:nvGrpSpPr>
          <p:cNvPr id="42" name="Group 41"/>
          <p:cNvGrpSpPr/>
          <p:nvPr/>
        </p:nvGrpSpPr>
        <p:grpSpPr>
          <a:xfrm>
            <a:off x="381000" y="1592887"/>
            <a:ext cx="1304215" cy="3000157"/>
            <a:chOff x="381000" y="1592887"/>
            <a:chExt cx="1304215" cy="3000157"/>
          </a:xfrm>
        </p:grpSpPr>
        <p:grpSp>
          <p:nvGrpSpPr>
            <p:cNvPr id="13" name="Group 12"/>
            <p:cNvGrpSpPr/>
            <p:nvPr/>
          </p:nvGrpSpPr>
          <p:grpSpPr>
            <a:xfrm rot="10800000">
              <a:off x="1075615" y="2079506"/>
              <a:ext cx="609600" cy="2021840"/>
              <a:chOff x="609600" y="1600200"/>
              <a:chExt cx="609600" cy="2021840"/>
            </a:xfrm>
          </p:grpSpPr>
          <p:grpSp>
            <p:nvGrpSpPr>
              <p:cNvPr id="12" name="Group 11"/>
              <p:cNvGrpSpPr/>
              <p:nvPr/>
            </p:nvGrpSpPr>
            <p:grpSpPr>
              <a:xfrm>
                <a:off x="609600" y="1600200"/>
                <a:ext cx="228600" cy="2021840"/>
                <a:chOff x="609600" y="1600200"/>
                <a:chExt cx="228600" cy="2021840"/>
              </a:xfrm>
            </p:grpSpPr>
            <p:grpSp>
              <p:nvGrpSpPr>
                <p:cNvPr id="10" name="Group 9"/>
                <p:cNvGrpSpPr/>
                <p:nvPr/>
              </p:nvGrpSpPr>
              <p:grpSpPr>
                <a:xfrm>
                  <a:off x="609600" y="1600200"/>
                  <a:ext cx="228600" cy="533400"/>
                  <a:chOff x="609600" y="1600200"/>
                  <a:chExt cx="228600" cy="533400"/>
                </a:xfrm>
              </p:grpSpPr>
              <p:sp>
                <p:nvSpPr>
                  <p:cNvPr id="2" name="Isosceles Triangle 1"/>
                  <p:cNvSpPr/>
                  <p:nvPr/>
                </p:nvSpPr>
                <p:spPr>
                  <a:xfrm>
                    <a:off x="609600" y="1790700"/>
                    <a:ext cx="228600" cy="15823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609600" y="1790700"/>
                    <a:ext cx="228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723900" y="1600200"/>
                    <a:ext cx="0" cy="533400"/>
                  </a:xfrm>
                  <a:prstGeom prst="line">
                    <a:avLst/>
                  </a:prstGeom>
                  <a:ln w="25400"/>
                </p:spPr>
                <p:style>
                  <a:lnRef idx="1">
                    <a:schemeClr val="accent1"/>
                  </a:lnRef>
                  <a:fillRef idx="0">
                    <a:schemeClr val="accent1"/>
                  </a:fillRef>
                  <a:effectRef idx="0">
                    <a:schemeClr val="accent1"/>
                  </a:effectRef>
                  <a:fontRef idx="minor">
                    <a:schemeClr val="tx1"/>
                  </a:fontRef>
                </p:style>
              </p:cxnSp>
            </p:grpSp>
            <p:grpSp>
              <p:nvGrpSpPr>
                <p:cNvPr id="68" name="Group 67"/>
                <p:cNvGrpSpPr/>
                <p:nvPr/>
              </p:nvGrpSpPr>
              <p:grpSpPr>
                <a:xfrm>
                  <a:off x="609600" y="2101334"/>
                  <a:ext cx="228600" cy="533400"/>
                  <a:chOff x="609600" y="1600200"/>
                  <a:chExt cx="228600" cy="533400"/>
                </a:xfrm>
              </p:grpSpPr>
              <p:sp>
                <p:nvSpPr>
                  <p:cNvPr id="69" name="Isosceles Triangle 68"/>
                  <p:cNvSpPr/>
                  <p:nvPr/>
                </p:nvSpPr>
                <p:spPr>
                  <a:xfrm>
                    <a:off x="609600" y="1790700"/>
                    <a:ext cx="228600" cy="15823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0" name="Straight Connector 69"/>
                  <p:cNvCxnSpPr/>
                  <p:nvPr/>
                </p:nvCxnSpPr>
                <p:spPr>
                  <a:xfrm>
                    <a:off x="609600" y="1790700"/>
                    <a:ext cx="228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a:off x="723900" y="1600200"/>
                    <a:ext cx="0" cy="533400"/>
                  </a:xfrm>
                  <a:prstGeom prst="line">
                    <a:avLst/>
                  </a:prstGeom>
                  <a:ln w="25400"/>
                </p:spPr>
                <p:style>
                  <a:lnRef idx="1">
                    <a:schemeClr val="accent1"/>
                  </a:lnRef>
                  <a:fillRef idx="0">
                    <a:schemeClr val="accent1"/>
                  </a:fillRef>
                  <a:effectRef idx="0">
                    <a:schemeClr val="accent1"/>
                  </a:effectRef>
                  <a:fontRef idx="minor">
                    <a:schemeClr val="tx1"/>
                  </a:fontRef>
                </p:style>
              </p:cxnSp>
            </p:grpSp>
            <p:grpSp>
              <p:nvGrpSpPr>
                <p:cNvPr id="72" name="Group 71"/>
                <p:cNvGrpSpPr/>
                <p:nvPr/>
              </p:nvGrpSpPr>
              <p:grpSpPr>
                <a:xfrm>
                  <a:off x="609600" y="2587506"/>
                  <a:ext cx="228600" cy="533400"/>
                  <a:chOff x="609600" y="1600200"/>
                  <a:chExt cx="228600" cy="533400"/>
                </a:xfrm>
              </p:grpSpPr>
              <p:sp>
                <p:nvSpPr>
                  <p:cNvPr id="73" name="Isosceles Triangle 72"/>
                  <p:cNvSpPr/>
                  <p:nvPr/>
                </p:nvSpPr>
                <p:spPr>
                  <a:xfrm>
                    <a:off x="609600" y="1790700"/>
                    <a:ext cx="228600" cy="15823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4" name="Straight Connector 73"/>
                  <p:cNvCxnSpPr/>
                  <p:nvPr/>
                </p:nvCxnSpPr>
                <p:spPr>
                  <a:xfrm>
                    <a:off x="609600" y="1790700"/>
                    <a:ext cx="228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723900" y="1600200"/>
                    <a:ext cx="0" cy="533400"/>
                  </a:xfrm>
                  <a:prstGeom prst="line">
                    <a:avLst/>
                  </a:prstGeom>
                  <a:ln w="25400"/>
                </p:spPr>
                <p:style>
                  <a:lnRef idx="1">
                    <a:schemeClr val="accent1"/>
                  </a:lnRef>
                  <a:fillRef idx="0">
                    <a:schemeClr val="accent1"/>
                  </a:fillRef>
                  <a:effectRef idx="0">
                    <a:schemeClr val="accent1"/>
                  </a:effectRef>
                  <a:fontRef idx="minor">
                    <a:schemeClr val="tx1"/>
                  </a:fontRef>
                </p:style>
              </p:cxnSp>
            </p:grpSp>
            <p:grpSp>
              <p:nvGrpSpPr>
                <p:cNvPr id="76" name="Group 75"/>
                <p:cNvGrpSpPr/>
                <p:nvPr/>
              </p:nvGrpSpPr>
              <p:grpSpPr>
                <a:xfrm>
                  <a:off x="609600" y="3088640"/>
                  <a:ext cx="228600" cy="533400"/>
                  <a:chOff x="609600" y="1600200"/>
                  <a:chExt cx="228600" cy="533400"/>
                </a:xfrm>
              </p:grpSpPr>
              <p:sp>
                <p:nvSpPr>
                  <p:cNvPr id="77" name="Isosceles Triangle 76"/>
                  <p:cNvSpPr/>
                  <p:nvPr/>
                </p:nvSpPr>
                <p:spPr>
                  <a:xfrm>
                    <a:off x="609600" y="1790700"/>
                    <a:ext cx="228600" cy="15823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8" name="Straight Connector 77"/>
                  <p:cNvCxnSpPr/>
                  <p:nvPr/>
                </p:nvCxnSpPr>
                <p:spPr>
                  <a:xfrm>
                    <a:off x="609600" y="1790700"/>
                    <a:ext cx="228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723900" y="1600200"/>
                    <a:ext cx="0" cy="533400"/>
                  </a:xfrm>
                  <a:prstGeom prst="line">
                    <a:avLst/>
                  </a:prstGeom>
                  <a:ln w="25400"/>
                </p:spPr>
                <p:style>
                  <a:lnRef idx="1">
                    <a:schemeClr val="accent1"/>
                  </a:lnRef>
                  <a:fillRef idx="0">
                    <a:schemeClr val="accent1"/>
                  </a:fillRef>
                  <a:effectRef idx="0">
                    <a:schemeClr val="accent1"/>
                  </a:effectRef>
                  <a:fontRef idx="minor">
                    <a:schemeClr val="tx1"/>
                  </a:fontRef>
                </p:style>
              </p:cxnSp>
            </p:grpSp>
          </p:grpSp>
          <p:grpSp>
            <p:nvGrpSpPr>
              <p:cNvPr id="81" name="Group 80"/>
              <p:cNvGrpSpPr/>
              <p:nvPr/>
            </p:nvGrpSpPr>
            <p:grpSpPr>
              <a:xfrm>
                <a:off x="990600" y="1600200"/>
                <a:ext cx="228600" cy="2021840"/>
                <a:chOff x="609600" y="1600200"/>
                <a:chExt cx="228600" cy="2021840"/>
              </a:xfrm>
            </p:grpSpPr>
            <p:grpSp>
              <p:nvGrpSpPr>
                <p:cNvPr id="82" name="Group 81"/>
                <p:cNvGrpSpPr/>
                <p:nvPr/>
              </p:nvGrpSpPr>
              <p:grpSpPr>
                <a:xfrm>
                  <a:off x="609600" y="1600200"/>
                  <a:ext cx="228600" cy="533400"/>
                  <a:chOff x="609600" y="1600200"/>
                  <a:chExt cx="228600" cy="533400"/>
                </a:xfrm>
              </p:grpSpPr>
              <p:sp>
                <p:nvSpPr>
                  <p:cNvPr id="95" name="Isosceles Triangle 94"/>
                  <p:cNvSpPr/>
                  <p:nvPr/>
                </p:nvSpPr>
                <p:spPr>
                  <a:xfrm>
                    <a:off x="609600" y="1790700"/>
                    <a:ext cx="228600" cy="15823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7" name="Straight Connector 96"/>
                  <p:cNvCxnSpPr/>
                  <p:nvPr/>
                </p:nvCxnSpPr>
                <p:spPr>
                  <a:xfrm>
                    <a:off x="609600" y="1790700"/>
                    <a:ext cx="228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723900" y="1600200"/>
                    <a:ext cx="0" cy="533400"/>
                  </a:xfrm>
                  <a:prstGeom prst="line">
                    <a:avLst/>
                  </a:prstGeom>
                  <a:ln w="25400"/>
                </p:spPr>
                <p:style>
                  <a:lnRef idx="1">
                    <a:schemeClr val="accent1"/>
                  </a:lnRef>
                  <a:fillRef idx="0">
                    <a:schemeClr val="accent1"/>
                  </a:fillRef>
                  <a:effectRef idx="0">
                    <a:schemeClr val="accent1"/>
                  </a:effectRef>
                  <a:fontRef idx="minor">
                    <a:schemeClr val="tx1"/>
                  </a:fontRef>
                </p:style>
              </p:cxnSp>
            </p:grpSp>
            <p:grpSp>
              <p:nvGrpSpPr>
                <p:cNvPr id="83" name="Group 82"/>
                <p:cNvGrpSpPr/>
                <p:nvPr/>
              </p:nvGrpSpPr>
              <p:grpSpPr>
                <a:xfrm>
                  <a:off x="609600" y="2101334"/>
                  <a:ext cx="228600" cy="533400"/>
                  <a:chOff x="609600" y="1600200"/>
                  <a:chExt cx="228600" cy="533400"/>
                </a:xfrm>
              </p:grpSpPr>
              <p:sp>
                <p:nvSpPr>
                  <p:cNvPr id="92" name="Isosceles Triangle 91"/>
                  <p:cNvSpPr/>
                  <p:nvPr/>
                </p:nvSpPr>
                <p:spPr>
                  <a:xfrm>
                    <a:off x="609600" y="1790700"/>
                    <a:ext cx="228600" cy="15823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3" name="Straight Connector 92"/>
                  <p:cNvCxnSpPr/>
                  <p:nvPr/>
                </p:nvCxnSpPr>
                <p:spPr>
                  <a:xfrm>
                    <a:off x="609600" y="1790700"/>
                    <a:ext cx="228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a:xfrm>
                    <a:off x="723900" y="1600200"/>
                    <a:ext cx="0" cy="533400"/>
                  </a:xfrm>
                  <a:prstGeom prst="line">
                    <a:avLst/>
                  </a:prstGeom>
                  <a:ln w="25400"/>
                </p:spPr>
                <p:style>
                  <a:lnRef idx="1">
                    <a:schemeClr val="accent1"/>
                  </a:lnRef>
                  <a:fillRef idx="0">
                    <a:schemeClr val="accent1"/>
                  </a:fillRef>
                  <a:effectRef idx="0">
                    <a:schemeClr val="accent1"/>
                  </a:effectRef>
                  <a:fontRef idx="minor">
                    <a:schemeClr val="tx1"/>
                  </a:fontRef>
                </p:style>
              </p:cxnSp>
            </p:grpSp>
            <p:grpSp>
              <p:nvGrpSpPr>
                <p:cNvPr id="84" name="Group 83"/>
                <p:cNvGrpSpPr/>
                <p:nvPr/>
              </p:nvGrpSpPr>
              <p:grpSpPr>
                <a:xfrm>
                  <a:off x="609600" y="2587506"/>
                  <a:ext cx="228600" cy="533400"/>
                  <a:chOff x="609600" y="1600200"/>
                  <a:chExt cx="228600" cy="533400"/>
                </a:xfrm>
              </p:grpSpPr>
              <p:sp>
                <p:nvSpPr>
                  <p:cNvPr id="89" name="Isosceles Triangle 88"/>
                  <p:cNvSpPr/>
                  <p:nvPr/>
                </p:nvSpPr>
                <p:spPr>
                  <a:xfrm>
                    <a:off x="609600" y="1790700"/>
                    <a:ext cx="228600" cy="15823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p:cNvCxnSpPr/>
                  <p:nvPr/>
                </p:nvCxnSpPr>
                <p:spPr>
                  <a:xfrm>
                    <a:off x="609600" y="1790700"/>
                    <a:ext cx="228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723900" y="1600200"/>
                    <a:ext cx="0" cy="533400"/>
                  </a:xfrm>
                  <a:prstGeom prst="line">
                    <a:avLst/>
                  </a:prstGeom>
                  <a:ln w="25400"/>
                </p:spPr>
                <p:style>
                  <a:lnRef idx="1">
                    <a:schemeClr val="accent1"/>
                  </a:lnRef>
                  <a:fillRef idx="0">
                    <a:schemeClr val="accent1"/>
                  </a:fillRef>
                  <a:effectRef idx="0">
                    <a:schemeClr val="accent1"/>
                  </a:effectRef>
                  <a:fontRef idx="minor">
                    <a:schemeClr val="tx1"/>
                  </a:fontRef>
                </p:style>
              </p:cxnSp>
            </p:grpSp>
            <p:grpSp>
              <p:nvGrpSpPr>
                <p:cNvPr id="85" name="Group 84"/>
                <p:cNvGrpSpPr/>
                <p:nvPr/>
              </p:nvGrpSpPr>
              <p:grpSpPr>
                <a:xfrm>
                  <a:off x="609600" y="3088640"/>
                  <a:ext cx="228600" cy="533400"/>
                  <a:chOff x="609600" y="1600200"/>
                  <a:chExt cx="228600" cy="533400"/>
                </a:xfrm>
              </p:grpSpPr>
              <p:sp>
                <p:nvSpPr>
                  <p:cNvPr id="86" name="Isosceles Triangle 85"/>
                  <p:cNvSpPr/>
                  <p:nvPr/>
                </p:nvSpPr>
                <p:spPr>
                  <a:xfrm>
                    <a:off x="609600" y="1790700"/>
                    <a:ext cx="228600" cy="15823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Connector 86"/>
                  <p:cNvCxnSpPr/>
                  <p:nvPr/>
                </p:nvCxnSpPr>
                <p:spPr>
                  <a:xfrm>
                    <a:off x="609600" y="1790700"/>
                    <a:ext cx="228600"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a:off x="723900" y="1600200"/>
                    <a:ext cx="0" cy="533400"/>
                  </a:xfrm>
                  <a:prstGeom prst="line">
                    <a:avLst/>
                  </a:prstGeom>
                  <a:ln w="25400"/>
                </p:spPr>
                <p:style>
                  <a:lnRef idx="1">
                    <a:schemeClr val="accent1"/>
                  </a:lnRef>
                  <a:fillRef idx="0">
                    <a:schemeClr val="accent1"/>
                  </a:fillRef>
                  <a:effectRef idx="0">
                    <a:schemeClr val="accent1"/>
                  </a:effectRef>
                  <a:fontRef idx="minor">
                    <a:schemeClr val="tx1"/>
                  </a:fontRef>
                </p:style>
              </p:cxnSp>
            </p:grpSp>
          </p:grpSp>
        </p:grpSp>
        <p:cxnSp>
          <p:nvCxnSpPr>
            <p:cNvPr id="31" name="Straight Connector 30"/>
            <p:cNvCxnSpPr/>
            <p:nvPr/>
          </p:nvCxnSpPr>
          <p:spPr>
            <a:xfrm flipH="1">
              <a:off x="762000" y="2079506"/>
              <a:ext cx="42791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flipV="1">
              <a:off x="1570913" y="4101346"/>
              <a:ext cx="1" cy="326906"/>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762000" y="4428252"/>
              <a:ext cx="80891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H="1">
              <a:off x="762001" y="4092972"/>
              <a:ext cx="42791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a:xfrm>
              <a:off x="762000" y="1752600"/>
              <a:ext cx="808914"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a:xfrm flipH="1" flipV="1">
              <a:off x="1570912" y="1752600"/>
              <a:ext cx="1" cy="326906"/>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381000" y="1592887"/>
              <a:ext cx="579718" cy="646331"/>
            </a:xfrm>
            <a:prstGeom prst="rect">
              <a:avLst/>
            </a:prstGeom>
            <a:noFill/>
          </p:spPr>
          <p:txBody>
            <a:bodyPr wrap="square" rtlCol="0">
              <a:spAutoFit/>
            </a:bodyPr>
            <a:lstStyle/>
            <a:p>
              <a:r>
                <a:rPr lang="en-US" dirty="0" smtClean="0"/>
                <a:t>A1</a:t>
              </a:r>
            </a:p>
            <a:p>
              <a:r>
                <a:rPr lang="en-US" dirty="0" smtClean="0"/>
                <a:t>A2</a:t>
              </a:r>
            </a:p>
          </p:txBody>
        </p:sp>
        <p:sp>
          <p:nvSpPr>
            <p:cNvPr id="124" name="TextBox 123"/>
            <p:cNvSpPr txBox="1"/>
            <p:nvPr/>
          </p:nvSpPr>
          <p:spPr>
            <a:xfrm>
              <a:off x="381000" y="3946713"/>
              <a:ext cx="579718" cy="646331"/>
            </a:xfrm>
            <a:prstGeom prst="rect">
              <a:avLst/>
            </a:prstGeom>
            <a:noFill/>
          </p:spPr>
          <p:txBody>
            <a:bodyPr wrap="square" rtlCol="0">
              <a:spAutoFit/>
            </a:bodyPr>
            <a:lstStyle/>
            <a:p>
              <a:r>
                <a:rPr lang="en-US" dirty="0" smtClean="0"/>
                <a:t>C2</a:t>
              </a:r>
            </a:p>
            <a:p>
              <a:r>
                <a:rPr lang="en-US" dirty="0" smtClean="0"/>
                <a:t>C1</a:t>
              </a:r>
            </a:p>
          </p:txBody>
        </p:sp>
      </p:grpSp>
    </p:spTree>
    <p:extLst>
      <p:ext uri="{BB962C8B-B14F-4D97-AF65-F5344CB8AC3E}">
        <p14:creationId xmlns:p14="http://schemas.microsoft.com/office/powerpoint/2010/main" val="919783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065244"/>
            <a:ext cx="3944178" cy="516513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88534" y="3953127"/>
            <a:ext cx="2628900"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75410" y="1065244"/>
            <a:ext cx="2293620" cy="21729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8076650" y="4304554"/>
            <a:ext cx="1066800" cy="1015663"/>
          </a:xfrm>
          <a:prstGeom prst="rect">
            <a:avLst/>
          </a:prstGeom>
          <a:noFill/>
        </p:spPr>
        <p:txBody>
          <a:bodyPr wrap="square" rtlCol="0">
            <a:spAutoFit/>
          </a:bodyPr>
          <a:lstStyle/>
          <a:p>
            <a:r>
              <a:rPr lang="en-US" sz="1200" b="1" dirty="0" smtClean="0">
                <a:solidFill>
                  <a:srgbClr val="FF0000"/>
                </a:solidFill>
              </a:rPr>
              <a:t>2 or 3 terminal</a:t>
            </a:r>
          </a:p>
          <a:p>
            <a:r>
              <a:rPr lang="en-US" sz="1200" b="1" dirty="0" smtClean="0">
                <a:solidFill>
                  <a:srgbClr val="FF0000"/>
                </a:solidFill>
              </a:rPr>
              <a:t>CCR’s can be used to drive </a:t>
            </a:r>
          </a:p>
          <a:p>
            <a:r>
              <a:rPr lang="en-US" sz="1200" b="1" dirty="0" smtClean="0">
                <a:solidFill>
                  <a:srgbClr val="FF0000"/>
                </a:solidFill>
              </a:rPr>
              <a:t>LED strings</a:t>
            </a:r>
            <a:endParaRPr lang="en-US" sz="1200" b="1" dirty="0">
              <a:solidFill>
                <a:srgbClr val="FF0000"/>
              </a:solidFill>
            </a:endParaRPr>
          </a:p>
        </p:txBody>
      </p:sp>
      <p:cxnSp>
        <p:nvCxnSpPr>
          <p:cNvPr id="9" name="Straight Arrow Connector 8"/>
          <p:cNvCxnSpPr/>
          <p:nvPr/>
        </p:nvCxnSpPr>
        <p:spPr>
          <a:xfrm flipH="1">
            <a:off x="7445934" y="4715127"/>
            <a:ext cx="630716" cy="19451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8069030" y="1460090"/>
            <a:ext cx="1066800" cy="1200329"/>
          </a:xfrm>
          <a:prstGeom prst="rect">
            <a:avLst/>
          </a:prstGeom>
          <a:noFill/>
        </p:spPr>
        <p:txBody>
          <a:bodyPr wrap="square" rtlCol="0">
            <a:spAutoFit/>
          </a:bodyPr>
          <a:lstStyle/>
          <a:p>
            <a:r>
              <a:rPr lang="en-US" sz="1200" b="1" dirty="0" smtClean="0">
                <a:solidFill>
                  <a:srgbClr val="FF0000"/>
                </a:solidFill>
              </a:rPr>
              <a:t>Use 2 or more CCR’s  in parallel to increase the current in the string</a:t>
            </a:r>
            <a:endParaRPr lang="en-US" sz="1200" b="1" dirty="0">
              <a:solidFill>
                <a:srgbClr val="FF0000"/>
              </a:solidFill>
            </a:endParaRPr>
          </a:p>
        </p:txBody>
      </p:sp>
      <p:cxnSp>
        <p:nvCxnSpPr>
          <p:cNvPr id="15" name="Straight Arrow Connector 14"/>
          <p:cNvCxnSpPr/>
          <p:nvPr/>
        </p:nvCxnSpPr>
        <p:spPr>
          <a:xfrm flipH="1">
            <a:off x="7448872" y="1962996"/>
            <a:ext cx="630716" cy="194518"/>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5203037" y="2856120"/>
            <a:ext cx="1502287" cy="461665"/>
          </a:xfrm>
          <a:prstGeom prst="rect">
            <a:avLst/>
          </a:prstGeom>
          <a:noFill/>
        </p:spPr>
        <p:txBody>
          <a:bodyPr wrap="square" rtlCol="0">
            <a:spAutoFit/>
          </a:bodyPr>
          <a:lstStyle/>
          <a:p>
            <a:r>
              <a:rPr lang="en-US" sz="1200" b="1" dirty="0" smtClean="0">
                <a:solidFill>
                  <a:srgbClr val="FF0000"/>
                </a:solidFill>
              </a:rPr>
              <a:t>3 terminal CCR</a:t>
            </a:r>
          </a:p>
          <a:p>
            <a:r>
              <a:rPr lang="en-US" sz="1200" b="1" dirty="0" smtClean="0">
                <a:solidFill>
                  <a:srgbClr val="00B0F0"/>
                </a:solidFill>
              </a:rPr>
              <a:t>(adjustable current)</a:t>
            </a:r>
          </a:p>
        </p:txBody>
      </p:sp>
      <p:sp>
        <p:nvSpPr>
          <p:cNvPr id="17" name="TextBox 16"/>
          <p:cNvSpPr txBox="1"/>
          <p:nvPr/>
        </p:nvSpPr>
        <p:spPr>
          <a:xfrm>
            <a:off x="7487569" y="2856120"/>
            <a:ext cx="1184038" cy="461665"/>
          </a:xfrm>
          <a:prstGeom prst="rect">
            <a:avLst/>
          </a:prstGeom>
          <a:noFill/>
        </p:spPr>
        <p:txBody>
          <a:bodyPr wrap="square" rtlCol="0">
            <a:spAutoFit/>
          </a:bodyPr>
          <a:lstStyle/>
          <a:p>
            <a:r>
              <a:rPr lang="en-US" sz="1200" b="1" dirty="0">
                <a:solidFill>
                  <a:srgbClr val="FF0000"/>
                </a:solidFill>
              </a:rPr>
              <a:t>2</a:t>
            </a:r>
            <a:r>
              <a:rPr lang="en-US" sz="1200" b="1" dirty="0" smtClean="0">
                <a:solidFill>
                  <a:srgbClr val="FF0000"/>
                </a:solidFill>
              </a:rPr>
              <a:t> terminal CCR</a:t>
            </a:r>
          </a:p>
          <a:p>
            <a:r>
              <a:rPr lang="en-US" sz="1200" b="1" dirty="0" smtClean="0">
                <a:solidFill>
                  <a:srgbClr val="00B0F0"/>
                </a:solidFill>
              </a:rPr>
              <a:t>(fixed current)</a:t>
            </a:r>
          </a:p>
        </p:txBody>
      </p:sp>
      <p:cxnSp>
        <p:nvCxnSpPr>
          <p:cNvPr id="18" name="Straight Arrow Connector 17"/>
          <p:cNvCxnSpPr/>
          <p:nvPr/>
        </p:nvCxnSpPr>
        <p:spPr>
          <a:xfrm flipH="1" flipV="1">
            <a:off x="7448872" y="2590800"/>
            <a:ext cx="315358" cy="30480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6158154" y="2567940"/>
            <a:ext cx="547171" cy="327660"/>
          </a:xfrm>
          <a:prstGeom prst="straightConnector1">
            <a:avLst/>
          </a:prstGeom>
          <a:ln w="25400">
            <a:solidFill>
              <a:srgbClr val="FF0000"/>
            </a:solidFill>
            <a:tailEnd type="stealth" w="lg" len="lg"/>
          </a:ln>
        </p:spPr>
        <p:style>
          <a:lnRef idx="1">
            <a:schemeClr val="accent1"/>
          </a:lnRef>
          <a:fillRef idx="0">
            <a:schemeClr val="accent1"/>
          </a:fillRef>
          <a:effectRef idx="0">
            <a:schemeClr val="accent1"/>
          </a:effectRef>
          <a:fontRef idx="minor">
            <a:schemeClr val="tx1"/>
          </a:fontRef>
        </p:style>
      </p:cxnSp>
      <p:sp>
        <p:nvSpPr>
          <p:cNvPr id="2" name="TextBox 1"/>
          <p:cNvSpPr txBox="1"/>
          <p:nvPr/>
        </p:nvSpPr>
        <p:spPr>
          <a:xfrm>
            <a:off x="1008231" y="533400"/>
            <a:ext cx="6998645" cy="369332"/>
          </a:xfrm>
          <a:prstGeom prst="rect">
            <a:avLst/>
          </a:prstGeom>
          <a:noFill/>
        </p:spPr>
        <p:txBody>
          <a:bodyPr wrap="square" rtlCol="0">
            <a:spAutoFit/>
          </a:bodyPr>
          <a:lstStyle/>
          <a:p>
            <a:pPr algn="ctr"/>
            <a:r>
              <a:rPr lang="en-US" b="1" dirty="0" smtClean="0"/>
              <a:t>Example 1 of a Constant Current LED drivers.</a:t>
            </a:r>
            <a:endParaRPr lang="en-US" b="1" dirty="0"/>
          </a:p>
        </p:txBody>
      </p:sp>
    </p:spTree>
    <p:extLst>
      <p:ext uri="{BB962C8B-B14F-4D97-AF65-F5344CB8AC3E}">
        <p14:creationId xmlns:p14="http://schemas.microsoft.com/office/powerpoint/2010/main" val="2134808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74259" y="1374922"/>
            <a:ext cx="2961539" cy="15651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1008231" y="533400"/>
            <a:ext cx="6998645" cy="369332"/>
          </a:xfrm>
          <a:prstGeom prst="rect">
            <a:avLst/>
          </a:prstGeom>
          <a:noFill/>
        </p:spPr>
        <p:txBody>
          <a:bodyPr wrap="square" rtlCol="0">
            <a:spAutoFit/>
          </a:bodyPr>
          <a:lstStyle/>
          <a:p>
            <a:pPr algn="ctr"/>
            <a:r>
              <a:rPr lang="en-US" b="1" dirty="0" smtClean="0"/>
              <a:t>Example </a:t>
            </a:r>
            <a:r>
              <a:rPr lang="en-US" b="1" dirty="0"/>
              <a:t>2</a:t>
            </a:r>
            <a:r>
              <a:rPr lang="en-US" b="1" dirty="0" smtClean="0"/>
              <a:t> of a Constant Current LED drivers.</a:t>
            </a:r>
            <a:endParaRPr lang="en-US" b="1" dirty="0"/>
          </a:p>
        </p:txBody>
      </p:sp>
      <p:pic>
        <p:nvPicPr>
          <p:cNvPr id="3"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928622"/>
            <a:ext cx="4375150" cy="5175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76800" y="4106856"/>
            <a:ext cx="3906174" cy="13780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5516880" y="5520641"/>
            <a:ext cx="2703678" cy="276999"/>
          </a:xfrm>
          <a:prstGeom prst="rect">
            <a:avLst/>
          </a:prstGeom>
          <a:noFill/>
        </p:spPr>
        <p:txBody>
          <a:bodyPr wrap="square" rtlCol="0">
            <a:spAutoFit/>
          </a:bodyPr>
          <a:lstStyle/>
          <a:p>
            <a:pPr algn="ctr"/>
            <a:r>
              <a:rPr lang="en-US" sz="1200" b="1" dirty="0" smtClean="0">
                <a:solidFill>
                  <a:srgbClr val="FF0000"/>
                </a:solidFill>
              </a:rPr>
              <a:t>Multiple devices (1 per LED string</a:t>
            </a:r>
            <a:r>
              <a:rPr lang="en-US" sz="1200" b="1" dirty="0" smtClean="0">
                <a:solidFill>
                  <a:srgbClr val="FF0000"/>
                </a:solidFill>
              </a:rPr>
              <a:t>)</a:t>
            </a:r>
            <a:endParaRPr lang="en-US" sz="1200" b="1" dirty="0" smtClean="0">
              <a:solidFill>
                <a:srgbClr val="FF0000"/>
              </a:solidFill>
            </a:endParaRPr>
          </a:p>
        </p:txBody>
      </p:sp>
      <p:sp>
        <p:nvSpPr>
          <p:cNvPr id="19" name="TextBox 18"/>
          <p:cNvSpPr txBox="1"/>
          <p:nvPr/>
        </p:nvSpPr>
        <p:spPr>
          <a:xfrm>
            <a:off x="5478048" y="3048000"/>
            <a:ext cx="2703678" cy="461665"/>
          </a:xfrm>
          <a:prstGeom prst="rect">
            <a:avLst/>
          </a:prstGeom>
          <a:noFill/>
        </p:spPr>
        <p:txBody>
          <a:bodyPr wrap="square" rtlCol="0">
            <a:spAutoFit/>
          </a:bodyPr>
          <a:lstStyle/>
          <a:p>
            <a:pPr algn="ctr"/>
            <a:r>
              <a:rPr lang="en-US" sz="1200" b="1" dirty="0" smtClean="0">
                <a:solidFill>
                  <a:srgbClr val="FF0000"/>
                </a:solidFill>
              </a:rPr>
              <a:t>Multiple devices in parallel to increase the current in 1 LED string</a:t>
            </a:r>
          </a:p>
        </p:txBody>
      </p:sp>
    </p:spTree>
    <p:extLst>
      <p:ext uri="{BB962C8B-B14F-4D97-AF65-F5344CB8AC3E}">
        <p14:creationId xmlns:p14="http://schemas.microsoft.com/office/powerpoint/2010/main" val="839914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655194"/>
      </p:ext>
    </p:extLst>
  </p:cSld>
  <p:clrMapOvr>
    <a:masterClrMapping/>
  </p:clrMapOvr>
</p:sld>
</file>

<file path=ppt/theme/theme1.xml><?xml version="1.0" encoding="utf-8"?>
<a:theme xmlns:a="http://schemas.openxmlformats.org/drawingml/2006/main" name="Cover Pag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1 - Theme Template Kyocera Display Division Presentation</Template>
  <TotalTime>372</TotalTime>
  <Words>247</Words>
  <Application>Microsoft Office PowerPoint</Application>
  <PresentationFormat>On-screen Show (4:3)</PresentationFormat>
  <Paragraphs>30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Cover Page</vt:lpstr>
      <vt:lpstr>LED Driving Basics (for non-CCC type displays)</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Khalaf, John</dc:creator>
  <cp:lastModifiedBy>Khalaf, John</cp:lastModifiedBy>
  <cp:revision>22</cp:revision>
  <cp:lastPrinted>2016-05-11T12:55:14Z</cp:lastPrinted>
  <dcterms:created xsi:type="dcterms:W3CDTF">2016-05-11T12:49:07Z</dcterms:created>
  <dcterms:modified xsi:type="dcterms:W3CDTF">2016-05-13T18:18:37Z</dcterms:modified>
</cp:coreProperties>
</file>